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81" r:id="rId5"/>
    <p:sldId id="258" r:id="rId6"/>
    <p:sldId id="260" r:id="rId7"/>
    <p:sldId id="261" r:id="rId8"/>
    <p:sldId id="262" r:id="rId9"/>
    <p:sldId id="290" r:id="rId10"/>
    <p:sldId id="265" r:id="rId11"/>
    <p:sldId id="269" r:id="rId12"/>
    <p:sldId id="270" r:id="rId13"/>
    <p:sldId id="266" r:id="rId14"/>
    <p:sldId id="291" r:id="rId15"/>
    <p:sldId id="292" r:id="rId16"/>
    <p:sldId id="264" r:id="rId17"/>
    <p:sldId id="271" r:id="rId18"/>
    <p:sldId id="272" r:id="rId19"/>
    <p:sldId id="273" r:id="rId20"/>
    <p:sldId id="274" r:id="rId21"/>
    <p:sldId id="276" r:id="rId22"/>
    <p:sldId id="280" r:id="rId23"/>
    <p:sldId id="275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3" r:id="rId32"/>
    <p:sldId id="279" r:id="rId33"/>
    <p:sldId id="277" r:id="rId34"/>
    <p:sldId id="278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55C7-5F18-AFDB-C8AA-3996A2BDE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4D436-1F16-3456-2A8D-4E268A12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620-B812-8739-E81C-44FE91F3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3C090-4406-453D-9237-D836714B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C692-DB75-ED8C-CA0E-2C3AACF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2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A16A-C7E9-BCC0-A35E-9CE71A7A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67D49-BE25-21CF-E87D-37605BA6F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AB957-94A6-630E-64CA-8C86CAD2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5005F-89BC-09C1-1E43-5D86D2C7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59939-998D-5231-F72A-B547C8C1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2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CE1CB-5CA0-45B8-7149-73B673474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304DB-EED8-F330-8D5E-A8CB9E620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BD54-55AB-4B61-4657-4E654071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EA2E-7AC8-1062-A16C-BB7A356A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84B3D-645E-FC49-8396-82B79BCF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2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5CF2-BB0C-F151-3430-CC0F082C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B32F-88AC-0029-A19D-E6DECE03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8840-0704-F009-2E6D-25BB977F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0C301-CE21-A00F-E573-B9BBA0ED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93B98-3831-FCD5-B8DE-5725BDEC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7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C28C-7728-0435-64DB-60070B8F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C35F9-8C11-00EE-685B-19AB8A07F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E151-B9F1-25AF-7090-1A9FEE7C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58584-0D4E-8605-3786-AC214AD0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CE99-F172-66DD-4DF0-E3DD04F7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6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09D2-4499-E23F-47BD-ECA0FE7F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A317-16A5-886B-59DA-C4A3A843A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A9E86-7A2A-EE1F-84C6-24FE1E604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AC935-E2B0-B5C0-5F04-28F84B11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BC65C-E412-795F-FB33-BB27AF94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8135D-2623-4324-6888-6833A8C5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B298-B191-3A5D-D8EB-9F74887D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CC79-524A-0480-08AE-4E7288FFE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C8820-18F3-C677-F5D2-E19C91EF0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756DA-2039-F72D-4A78-DED15907F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7F711-2ED3-881B-551C-C87C1BE5F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F2244-4108-296D-A111-1FE27BF0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B0E94-7174-2BAF-48FC-8C269418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39B7A-A10C-E795-ECE5-3E6A2BDD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3112-37F2-D47C-80D9-87543F0E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2F467-9C3B-DE34-4E89-066E9A41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1982E-94E1-EB1E-4174-3BBCC50F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CC11-5CEE-614C-B01C-DB3FEF92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892ED-8CFB-87D2-B3B9-64E8535C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7EC37-70DD-1A73-F612-B37EE137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A2C41-BAFC-4E42-7842-0B04EB11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23E3-6607-1CEA-9CA6-97C56E14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7705-EFAA-AF9D-2D98-54689DD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099F-659B-26E2-1619-4CF2EDA9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2273E-7F1C-ABB9-43F4-0F4870A1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E508A-422B-33B8-3842-B8BA4076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36028-F64C-6972-3D0F-B85902E6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BA22-95DA-9E30-610C-CADF7587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DE1CE-F062-74D5-6611-9B1B9ED31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23A3E-1C54-A48E-5DE1-71A83AFEF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13B1D-C3DB-CB18-06BA-3BCFAADF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CCD94-C95A-762D-B8B8-6224B793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C9A7-BCEB-EDC1-24ED-E585A4D3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C1F64-2FBD-3EAA-6B2C-6E2EF845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4E9A-4ED0-5230-64D6-5A28E5E0F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A3D8-9AC7-1D78-B860-7563BE844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9FF58-E0EE-443D-AB06-81FAF50ADC7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EE06B-9903-2F6B-3345-F1722C01B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2408-B02F-F31D-39B2-C298F99F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6F36B-5B16-47B4-A4D1-06B02F316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2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ORqpMg3Uew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85D8-71AF-1263-2BE9-C383323BE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Optimization and Best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42F4D-11E5-51AB-F83D-33C7FBCBB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Trimols</a:t>
            </a:r>
            <a:r>
              <a:rPr lang="en-US" dirty="0"/>
              <a:t> 11/18/2023</a:t>
            </a:r>
          </a:p>
          <a:p>
            <a:r>
              <a:rPr lang="en-US" dirty="0"/>
              <a:t>Andrew Smith</a:t>
            </a:r>
          </a:p>
          <a:p>
            <a:r>
              <a:rPr lang="en-US" dirty="0"/>
              <a:t>Duke – </a:t>
            </a:r>
            <a:r>
              <a:rPr lang="en-US" dirty="0" err="1"/>
              <a:t>Beratan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0480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5311847" y="1073778"/>
            <a:ext cx="156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6E30-6CFA-663A-4833-D1C478F6990F}"/>
              </a:ext>
            </a:extLst>
          </p:cNvPr>
          <p:cNvSpPr/>
          <p:nvPr/>
        </p:nvSpPr>
        <p:spPr>
          <a:xfrm>
            <a:off x="457200" y="2167116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0E7AB-EE3F-CF4C-CBD6-9FBC79D784B5}"/>
              </a:ext>
            </a:extLst>
          </p:cNvPr>
          <p:cNvSpPr/>
          <p:nvPr/>
        </p:nvSpPr>
        <p:spPr>
          <a:xfrm>
            <a:off x="1256432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A70E6D-3E23-786A-3475-E8BB4D235290}"/>
              </a:ext>
            </a:extLst>
          </p:cNvPr>
          <p:cNvSpPr/>
          <p:nvPr/>
        </p:nvSpPr>
        <p:spPr>
          <a:xfrm>
            <a:off x="2055664" y="2167116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A126BE-7232-567D-F71B-BC617FDD5AFC}"/>
              </a:ext>
            </a:extLst>
          </p:cNvPr>
          <p:cNvSpPr/>
          <p:nvPr/>
        </p:nvSpPr>
        <p:spPr>
          <a:xfrm>
            <a:off x="2854896" y="2167116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881BB-C33D-CB11-33C0-A4AE31C26DF2}"/>
              </a:ext>
            </a:extLst>
          </p:cNvPr>
          <p:cNvSpPr/>
          <p:nvPr/>
        </p:nvSpPr>
        <p:spPr>
          <a:xfrm>
            <a:off x="457200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E65266-106E-8098-19A0-E7EAC7411330}"/>
              </a:ext>
            </a:extLst>
          </p:cNvPr>
          <p:cNvSpPr/>
          <p:nvPr/>
        </p:nvSpPr>
        <p:spPr>
          <a:xfrm>
            <a:off x="1256432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7317D-3449-C796-A474-8EBF70AC6D02}"/>
              </a:ext>
            </a:extLst>
          </p:cNvPr>
          <p:cNvSpPr/>
          <p:nvPr/>
        </p:nvSpPr>
        <p:spPr>
          <a:xfrm>
            <a:off x="2055664" y="2886739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57F83-197E-9D1B-1F62-F50130A34A03}"/>
              </a:ext>
            </a:extLst>
          </p:cNvPr>
          <p:cNvSpPr/>
          <p:nvPr/>
        </p:nvSpPr>
        <p:spPr>
          <a:xfrm>
            <a:off x="2854896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F3075C-14AF-1EB3-F489-384850C15E71}"/>
              </a:ext>
            </a:extLst>
          </p:cNvPr>
          <p:cNvSpPr/>
          <p:nvPr/>
        </p:nvSpPr>
        <p:spPr>
          <a:xfrm>
            <a:off x="457200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EBBA63-B867-FBF7-8FB3-2E5872209030}"/>
              </a:ext>
            </a:extLst>
          </p:cNvPr>
          <p:cNvSpPr/>
          <p:nvPr/>
        </p:nvSpPr>
        <p:spPr>
          <a:xfrm>
            <a:off x="1256432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5C359-16C3-EFC9-21E0-B2A32E38488C}"/>
              </a:ext>
            </a:extLst>
          </p:cNvPr>
          <p:cNvSpPr/>
          <p:nvPr/>
        </p:nvSpPr>
        <p:spPr>
          <a:xfrm>
            <a:off x="2055664" y="1447493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EF6CD-E79A-13E2-495E-99420175733A}"/>
              </a:ext>
            </a:extLst>
          </p:cNvPr>
          <p:cNvSpPr/>
          <p:nvPr/>
        </p:nvSpPr>
        <p:spPr>
          <a:xfrm>
            <a:off x="2854896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4E790-9A1E-52A7-25A5-BCE575E8D544}"/>
              </a:ext>
            </a:extLst>
          </p:cNvPr>
          <p:cNvSpPr/>
          <p:nvPr/>
        </p:nvSpPr>
        <p:spPr>
          <a:xfrm>
            <a:off x="457200" y="3606362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F4766F-A8DE-D255-6EFE-DD854C01FC19}"/>
              </a:ext>
            </a:extLst>
          </p:cNvPr>
          <p:cNvSpPr/>
          <p:nvPr/>
        </p:nvSpPr>
        <p:spPr>
          <a:xfrm>
            <a:off x="1256432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BA78B4-F7AB-3293-B32D-D98146F807CD}"/>
              </a:ext>
            </a:extLst>
          </p:cNvPr>
          <p:cNvSpPr/>
          <p:nvPr/>
        </p:nvSpPr>
        <p:spPr>
          <a:xfrm>
            <a:off x="2055664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CB975-0C78-0F3D-15E0-2BE90B96EFF0}"/>
              </a:ext>
            </a:extLst>
          </p:cNvPr>
          <p:cNvSpPr/>
          <p:nvPr/>
        </p:nvSpPr>
        <p:spPr>
          <a:xfrm>
            <a:off x="2854896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358E3-DD7F-530D-729F-BE6C12670550}"/>
              </a:ext>
            </a:extLst>
          </p:cNvPr>
          <p:cNvSpPr txBox="1"/>
          <p:nvPr/>
        </p:nvSpPr>
        <p:spPr>
          <a:xfrm>
            <a:off x="3804632" y="1718623"/>
            <a:ext cx="4947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– better memory management faster lists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– Many things but notably faster matrix math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PyTables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save matrix to file and read/do math piece</a:t>
            </a:r>
            <a:r>
              <a:rPr lang="en-US" dirty="0">
                <a:solidFill>
                  <a:srgbClr val="0C0D0E"/>
                </a:solidFill>
                <a:latin typeface="-apple-system"/>
              </a:rPr>
              <a:t>wise – key for extremely large matrices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857D80-3DFD-F83E-58AD-9DA0828D2B84}"/>
              </a:ext>
            </a:extLst>
          </p:cNvPr>
          <p:cNvCxnSpPr/>
          <p:nvPr/>
        </p:nvCxnSpPr>
        <p:spPr>
          <a:xfrm flipH="1">
            <a:off x="3657600" y="1989754"/>
            <a:ext cx="489098" cy="338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724045-32B0-2705-286F-1640AD3E568F}"/>
              </a:ext>
            </a:extLst>
          </p:cNvPr>
          <p:cNvSpPr txBox="1"/>
          <p:nvPr/>
        </p:nvSpPr>
        <p:spPr>
          <a:xfrm>
            <a:off x="9530246" y="2021651"/>
            <a:ext cx="2370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[0,0,0,0,0,2,1]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[0,0,0,4,0,0,0]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[0,0,3,2,1,6,3]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[0,0,4,5,0,0,0]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[1,8,2,7,0,0,0]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[0,0,0,0,0,0,0]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[1,3,4,5,0,0,0]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C60454-201D-3271-600C-4289F7897F7D}"/>
              </a:ext>
            </a:extLst>
          </p:cNvPr>
          <p:cNvCxnSpPr/>
          <p:nvPr/>
        </p:nvCxnSpPr>
        <p:spPr>
          <a:xfrm>
            <a:off x="8364682" y="2886739"/>
            <a:ext cx="1165564" cy="137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2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5311847" y="1073778"/>
            <a:ext cx="156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358E3-DD7F-530D-729F-BE6C12670550}"/>
              </a:ext>
            </a:extLst>
          </p:cNvPr>
          <p:cNvSpPr txBox="1"/>
          <p:nvPr/>
        </p:nvSpPr>
        <p:spPr>
          <a:xfrm>
            <a:off x="3804632" y="1718623"/>
            <a:ext cx="4947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– better memory management faster lists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– Many things but notably faster matrix math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PyTables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save matrix to file and read/do math piece</a:t>
            </a:r>
            <a:r>
              <a:rPr lang="en-US" dirty="0">
                <a:solidFill>
                  <a:srgbClr val="0C0D0E"/>
                </a:solidFill>
                <a:latin typeface="-apple-system"/>
              </a:rPr>
              <a:t>wise – key for extremely large matrices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857D80-3DFD-F83E-58AD-9DA0828D2B84}"/>
              </a:ext>
            </a:extLst>
          </p:cNvPr>
          <p:cNvCxnSpPr/>
          <p:nvPr/>
        </p:nvCxnSpPr>
        <p:spPr>
          <a:xfrm flipH="1">
            <a:off x="3657600" y="1989754"/>
            <a:ext cx="489098" cy="338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724045-32B0-2705-286F-1640AD3E568F}"/>
              </a:ext>
            </a:extLst>
          </p:cNvPr>
          <p:cNvSpPr txBox="1"/>
          <p:nvPr/>
        </p:nvSpPr>
        <p:spPr>
          <a:xfrm>
            <a:off x="9530246" y="2021651"/>
            <a:ext cx="2370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[0,0,0,0,0,2,1]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[0,0,0,4,0,0,0]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[0,0,3,2,1,6,3]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[0,0,4,5,0,0,0]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[1,8,2,7,0,0,0]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[0,0,0,0,0,0,0]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[1,3,4,5,0,0,0]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C60454-201D-3271-600C-4289F7897F7D}"/>
              </a:ext>
            </a:extLst>
          </p:cNvPr>
          <p:cNvCxnSpPr/>
          <p:nvPr/>
        </p:nvCxnSpPr>
        <p:spPr>
          <a:xfrm>
            <a:off x="8364682" y="2886739"/>
            <a:ext cx="1165564" cy="137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9E5AE7-9674-5ADC-DB21-9522FC2EE792}"/>
              </a:ext>
            </a:extLst>
          </p:cNvPr>
          <p:cNvSpPr/>
          <p:nvPr/>
        </p:nvSpPr>
        <p:spPr>
          <a:xfrm>
            <a:off x="457200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BEC26-525A-5426-5CB5-48CB33CB2B52}"/>
              </a:ext>
            </a:extLst>
          </p:cNvPr>
          <p:cNvSpPr/>
          <p:nvPr/>
        </p:nvSpPr>
        <p:spPr>
          <a:xfrm>
            <a:off x="1256432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A34E3-3867-2D11-762D-CA19842C6F4A}"/>
              </a:ext>
            </a:extLst>
          </p:cNvPr>
          <p:cNvSpPr/>
          <p:nvPr/>
        </p:nvSpPr>
        <p:spPr>
          <a:xfrm>
            <a:off x="2055664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CACDE-F564-FD73-3338-FFA656A131D1}"/>
              </a:ext>
            </a:extLst>
          </p:cNvPr>
          <p:cNvSpPr/>
          <p:nvPr/>
        </p:nvSpPr>
        <p:spPr>
          <a:xfrm>
            <a:off x="2854896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8FCE0C-1EA1-66FD-6F7D-48D025525425}"/>
              </a:ext>
            </a:extLst>
          </p:cNvPr>
          <p:cNvSpPr/>
          <p:nvPr/>
        </p:nvSpPr>
        <p:spPr>
          <a:xfrm>
            <a:off x="457200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9489AB-6839-AD7B-01D5-79AD90DC983E}"/>
              </a:ext>
            </a:extLst>
          </p:cNvPr>
          <p:cNvSpPr/>
          <p:nvPr/>
        </p:nvSpPr>
        <p:spPr>
          <a:xfrm>
            <a:off x="1256432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2D2F32-D5C6-C045-C0E8-8EA6041920D1}"/>
              </a:ext>
            </a:extLst>
          </p:cNvPr>
          <p:cNvSpPr/>
          <p:nvPr/>
        </p:nvSpPr>
        <p:spPr>
          <a:xfrm>
            <a:off x="2055664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73D2A8-6429-8594-744E-9D4857242437}"/>
              </a:ext>
            </a:extLst>
          </p:cNvPr>
          <p:cNvSpPr/>
          <p:nvPr/>
        </p:nvSpPr>
        <p:spPr>
          <a:xfrm>
            <a:off x="2854896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A048C-2A4B-93D5-A3D3-A5EE65A1D2B6}"/>
              </a:ext>
            </a:extLst>
          </p:cNvPr>
          <p:cNvSpPr/>
          <p:nvPr/>
        </p:nvSpPr>
        <p:spPr>
          <a:xfrm>
            <a:off x="457200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688A34-5C26-6009-5F40-5B5E3F5B9503}"/>
              </a:ext>
            </a:extLst>
          </p:cNvPr>
          <p:cNvSpPr/>
          <p:nvPr/>
        </p:nvSpPr>
        <p:spPr>
          <a:xfrm>
            <a:off x="1256432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C6A896-4CA4-84E2-260E-4FE389EADF02}"/>
              </a:ext>
            </a:extLst>
          </p:cNvPr>
          <p:cNvSpPr/>
          <p:nvPr/>
        </p:nvSpPr>
        <p:spPr>
          <a:xfrm>
            <a:off x="2055664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0A078F-2F1A-A2E8-C175-3453BC10A501}"/>
              </a:ext>
            </a:extLst>
          </p:cNvPr>
          <p:cNvSpPr/>
          <p:nvPr/>
        </p:nvSpPr>
        <p:spPr>
          <a:xfrm>
            <a:off x="2854896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D360D2-A352-3B13-1A96-DF91E9E7DBB0}"/>
              </a:ext>
            </a:extLst>
          </p:cNvPr>
          <p:cNvSpPr/>
          <p:nvPr/>
        </p:nvSpPr>
        <p:spPr>
          <a:xfrm>
            <a:off x="457200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4201D8-9DC6-EF47-F452-E17B7B4B9874}"/>
              </a:ext>
            </a:extLst>
          </p:cNvPr>
          <p:cNvSpPr/>
          <p:nvPr/>
        </p:nvSpPr>
        <p:spPr>
          <a:xfrm>
            <a:off x="1256432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5F834C-A7E7-14B7-BEFF-E2411527C30F}"/>
              </a:ext>
            </a:extLst>
          </p:cNvPr>
          <p:cNvSpPr/>
          <p:nvPr/>
        </p:nvSpPr>
        <p:spPr>
          <a:xfrm>
            <a:off x="2055664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750702-1C6E-6A4F-B72E-CAB5E40C9C45}"/>
              </a:ext>
            </a:extLst>
          </p:cNvPr>
          <p:cNvSpPr/>
          <p:nvPr/>
        </p:nvSpPr>
        <p:spPr>
          <a:xfrm>
            <a:off x="2854896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0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5311847" y="1073778"/>
            <a:ext cx="156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358E3-DD7F-530D-729F-BE6C12670550}"/>
              </a:ext>
            </a:extLst>
          </p:cNvPr>
          <p:cNvSpPr txBox="1"/>
          <p:nvPr/>
        </p:nvSpPr>
        <p:spPr>
          <a:xfrm>
            <a:off x="3804632" y="1718623"/>
            <a:ext cx="4947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– better memory management faster lists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– Many things but notably faster matrix math in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PyTables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save matrix to file and read/do math piece</a:t>
            </a:r>
            <a:r>
              <a:rPr lang="en-US" dirty="0">
                <a:solidFill>
                  <a:srgbClr val="0C0D0E"/>
                </a:solidFill>
                <a:latin typeface="-apple-system"/>
              </a:rPr>
              <a:t>wise – key for extremely large matrices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857D80-3DFD-F83E-58AD-9DA0828D2B84}"/>
              </a:ext>
            </a:extLst>
          </p:cNvPr>
          <p:cNvCxnSpPr/>
          <p:nvPr/>
        </p:nvCxnSpPr>
        <p:spPr>
          <a:xfrm flipH="1">
            <a:off x="3657600" y="1989754"/>
            <a:ext cx="489098" cy="338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C60454-201D-3271-600C-4289F7897F7D}"/>
              </a:ext>
            </a:extLst>
          </p:cNvPr>
          <p:cNvCxnSpPr/>
          <p:nvPr/>
        </p:nvCxnSpPr>
        <p:spPr>
          <a:xfrm>
            <a:off x="8364682" y="2886739"/>
            <a:ext cx="1165564" cy="137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9E5AE7-9674-5ADC-DB21-9522FC2EE792}"/>
              </a:ext>
            </a:extLst>
          </p:cNvPr>
          <p:cNvSpPr/>
          <p:nvPr/>
        </p:nvSpPr>
        <p:spPr>
          <a:xfrm>
            <a:off x="457200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BEC26-525A-5426-5CB5-48CB33CB2B52}"/>
              </a:ext>
            </a:extLst>
          </p:cNvPr>
          <p:cNvSpPr/>
          <p:nvPr/>
        </p:nvSpPr>
        <p:spPr>
          <a:xfrm>
            <a:off x="1256432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A34E3-3867-2D11-762D-CA19842C6F4A}"/>
              </a:ext>
            </a:extLst>
          </p:cNvPr>
          <p:cNvSpPr/>
          <p:nvPr/>
        </p:nvSpPr>
        <p:spPr>
          <a:xfrm>
            <a:off x="2055664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CACDE-F564-FD73-3338-FFA656A131D1}"/>
              </a:ext>
            </a:extLst>
          </p:cNvPr>
          <p:cNvSpPr/>
          <p:nvPr/>
        </p:nvSpPr>
        <p:spPr>
          <a:xfrm>
            <a:off x="2854896" y="2167116"/>
            <a:ext cx="584790" cy="5422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8FCE0C-1EA1-66FD-6F7D-48D025525425}"/>
              </a:ext>
            </a:extLst>
          </p:cNvPr>
          <p:cNvSpPr/>
          <p:nvPr/>
        </p:nvSpPr>
        <p:spPr>
          <a:xfrm>
            <a:off x="457200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9489AB-6839-AD7B-01D5-79AD90DC983E}"/>
              </a:ext>
            </a:extLst>
          </p:cNvPr>
          <p:cNvSpPr/>
          <p:nvPr/>
        </p:nvSpPr>
        <p:spPr>
          <a:xfrm>
            <a:off x="1256432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2D2F32-D5C6-C045-C0E8-8EA6041920D1}"/>
              </a:ext>
            </a:extLst>
          </p:cNvPr>
          <p:cNvSpPr/>
          <p:nvPr/>
        </p:nvSpPr>
        <p:spPr>
          <a:xfrm>
            <a:off x="2055664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73D2A8-6429-8594-744E-9D4857242437}"/>
              </a:ext>
            </a:extLst>
          </p:cNvPr>
          <p:cNvSpPr/>
          <p:nvPr/>
        </p:nvSpPr>
        <p:spPr>
          <a:xfrm>
            <a:off x="2854896" y="2886739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3A048C-2A4B-93D5-A3D3-A5EE65A1D2B6}"/>
              </a:ext>
            </a:extLst>
          </p:cNvPr>
          <p:cNvSpPr/>
          <p:nvPr/>
        </p:nvSpPr>
        <p:spPr>
          <a:xfrm>
            <a:off x="457200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688A34-5C26-6009-5F40-5B5E3F5B9503}"/>
              </a:ext>
            </a:extLst>
          </p:cNvPr>
          <p:cNvSpPr/>
          <p:nvPr/>
        </p:nvSpPr>
        <p:spPr>
          <a:xfrm>
            <a:off x="1256432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C6A896-4CA4-84E2-260E-4FE389EADF02}"/>
              </a:ext>
            </a:extLst>
          </p:cNvPr>
          <p:cNvSpPr/>
          <p:nvPr/>
        </p:nvSpPr>
        <p:spPr>
          <a:xfrm>
            <a:off x="2055664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0A078F-2F1A-A2E8-C175-3453BC10A501}"/>
              </a:ext>
            </a:extLst>
          </p:cNvPr>
          <p:cNvSpPr/>
          <p:nvPr/>
        </p:nvSpPr>
        <p:spPr>
          <a:xfrm>
            <a:off x="2854896" y="1447493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D360D2-A352-3B13-1A96-DF91E9E7DBB0}"/>
              </a:ext>
            </a:extLst>
          </p:cNvPr>
          <p:cNvSpPr/>
          <p:nvPr/>
        </p:nvSpPr>
        <p:spPr>
          <a:xfrm>
            <a:off x="457200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4201D8-9DC6-EF47-F452-E17B7B4B9874}"/>
              </a:ext>
            </a:extLst>
          </p:cNvPr>
          <p:cNvSpPr/>
          <p:nvPr/>
        </p:nvSpPr>
        <p:spPr>
          <a:xfrm>
            <a:off x="1256432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5F834C-A7E7-14B7-BEFF-E2411527C30F}"/>
              </a:ext>
            </a:extLst>
          </p:cNvPr>
          <p:cNvSpPr/>
          <p:nvPr/>
        </p:nvSpPr>
        <p:spPr>
          <a:xfrm>
            <a:off x="2055664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750702-1C6E-6A4F-B72E-CAB5E40C9C45}"/>
              </a:ext>
            </a:extLst>
          </p:cNvPr>
          <p:cNvSpPr/>
          <p:nvPr/>
        </p:nvSpPr>
        <p:spPr>
          <a:xfrm>
            <a:off x="2854896" y="3606362"/>
            <a:ext cx="584790" cy="542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B2F5F-E854-44AA-11C1-FCAEB9C2D452}"/>
              </a:ext>
            </a:extLst>
          </p:cNvPr>
          <p:cNvSpPr txBox="1"/>
          <p:nvPr/>
        </p:nvSpPr>
        <p:spPr>
          <a:xfrm>
            <a:off x="9530246" y="2021651"/>
            <a:ext cx="2370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</a:t>
            </a: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------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0,4,</a:t>
            </a: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3,2,1,6,3]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4,5,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[1,8,2,7,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--------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[1,3,4,5,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+++++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50FFD-1AA7-1BF3-DCFE-E565CE267C7E}"/>
              </a:ext>
            </a:extLst>
          </p:cNvPr>
          <p:cNvSpPr txBox="1"/>
          <p:nvPr/>
        </p:nvSpPr>
        <p:spPr>
          <a:xfrm>
            <a:off x="4617292" y="4409334"/>
            <a:ext cx="3322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Further reading/Examples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71B5E-BC7A-6C07-A7E3-F755CA729520}"/>
              </a:ext>
            </a:extLst>
          </p:cNvPr>
          <p:cNvSpPr txBox="1"/>
          <p:nvPr/>
        </p:nvSpPr>
        <p:spPr>
          <a:xfrm>
            <a:off x="2966868" y="4907790"/>
            <a:ext cx="656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– https://numpy.org/doc/1.26/user/index.html#user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– https://docs.scipy.org/doc/scipy/reference/sparse.html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C0D0E"/>
                </a:solidFill>
                <a:effectLst/>
                <a:latin typeface="-apple-system"/>
              </a:rPr>
              <a:t>PyTables</a:t>
            </a: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 - https://medium.com/@ph_singer/handling-huge-matrices-in-python-dff4e31d4417</a:t>
            </a:r>
            <a:endParaRPr lang="en-US" dirty="0">
              <a:solidFill>
                <a:srgbClr val="0C0D0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9915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2DA0B-08D6-6E09-C84B-9EA611A486CA}"/>
              </a:ext>
            </a:extLst>
          </p:cNvPr>
          <p:cNvSpPr txBox="1"/>
          <p:nvPr/>
        </p:nvSpPr>
        <p:spPr>
          <a:xfrm>
            <a:off x="4283893" y="1853830"/>
            <a:ext cx="3249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Memorization – don’t repeat intermediate calculations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https://www.youtube.com/watch?v=qORqpMg3Uew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C0D0E"/>
                </a:solidFill>
                <a:latin typeface="-apple-system"/>
              </a:rPr>
              <a:t>pruning – certain cases are trivial and can be ignored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5009262" y="1063145"/>
            <a:ext cx="217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less math</a:t>
            </a:r>
          </a:p>
        </p:txBody>
      </p:sp>
    </p:spTree>
    <p:extLst>
      <p:ext uri="{BB962C8B-B14F-4D97-AF65-F5344CB8AC3E}">
        <p14:creationId xmlns:p14="http://schemas.microsoft.com/office/powerpoint/2010/main" val="160331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4988490" y="688326"/>
            <a:ext cx="217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memoizatio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D404E-F27D-B242-97BE-616AE3C1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71" y="949936"/>
            <a:ext cx="3284505" cy="578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20DCE-85C8-0C46-83BF-1E15B5FE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18" y="3429001"/>
            <a:ext cx="4396804" cy="61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6494FD-BB3C-237B-EC3E-560DC80E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985" y="727683"/>
            <a:ext cx="983065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6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4988490" y="688326"/>
            <a:ext cx="217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8ABB3-44CF-73AC-5835-9CC4F560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47" y="1698539"/>
            <a:ext cx="4038950" cy="3932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C3114-53A8-7901-B627-B113DD45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78311"/>
            <a:ext cx="4751684" cy="69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ABFBA-C7D6-9A78-E2EC-5D827E30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314" y="1368661"/>
            <a:ext cx="967824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Other Optimization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2DA0B-08D6-6E09-C84B-9EA611A486CA}"/>
              </a:ext>
            </a:extLst>
          </p:cNvPr>
          <p:cNvSpPr txBox="1"/>
          <p:nvPr/>
        </p:nvSpPr>
        <p:spPr>
          <a:xfrm>
            <a:off x="3622156" y="1846450"/>
            <a:ext cx="4947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Numba</a:t>
            </a:r>
            <a:r>
              <a:rPr lang="en-US" dirty="0"/>
              <a:t> – automatically detects parallelizable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Sometimes the auto detection messes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code cant be parallelized there will be a small net slow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MPI4PY – running code in parallel across many CPUs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3BDB3-0BF7-D6E7-B272-F3FCC1EA0ED1}"/>
              </a:ext>
            </a:extLst>
          </p:cNvPr>
          <p:cNvSpPr txBox="1"/>
          <p:nvPr/>
        </p:nvSpPr>
        <p:spPr>
          <a:xfrm>
            <a:off x="5232545" y="1005778"/>
            <a:ext cx="172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Parallelize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2DA6F-55BB-75AD-EB42-D41F78D7DF8C}"/>
              </a:ext>
            </a:extLst>
          </p:cNvPr>
          <p:cNvSpPr txBox="1"/>
          <p:nvPr/>
        </p:nvSpPr>
        <p:spPr>
          <a:xfrm>
            <a:off x="3023755" y="4712733"/>
            <a:ext cx="7232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Numba</a:t>
            </a:r>
            <a:r>
              <a:rPr lang="en-US" dirty="0"/>
              <a:t> – this is really all you need to start -https://numba.pydata.org/numba-doc/latest/user/5minguide.html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MPI4PY – we will do some examples but the official docs has some great ones too - https://mpi4py.readthedocs.io/en/stable/tutorial.html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EEF14-C56B-F36C-9E6B-0CA16F4FCA54}"/>
              </a:ext>
            </a:extLst>
          </p:cNvPr>
          <p:cNvSpPr txBox="1"/>
          <p:nvPr/>
        </p:nvSpPr>
        <p:spPr>
          <a:xfrm>
            <a:off x="4513383" y="4119284"/>
            <a:ext cx="3322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Further reading/Examples</a:t>
            </a:r>
          </a:p>
        </p:txBody>
      </p:sp>
    </p:spTree>
    <p:extLst>
      <p:ext uri="{BB962C8B-B14F-4D97-AF65-F5344CB8AC3E}">
        <p14:creationId xmlns:p14="http://schemas.microsoft.com/office/powerpoint/2010/main" val="285063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00CB5CD0-49E2-79C0-301A-874AD3A56D90}"/>
              </a:ext>
            </a:extLst>
          </p:cNvPr>
          <p:cNvSpPr/>
          <p:nvPr/>
        </p:nvSpPr>
        <p:spPr>
          <a:xfrm rot="3609167">
            <a:off x="2592979" y="-543262"/>
            <a:ext cx="1348172" cy="4490982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C2D8AD3-E2F9-C049-E3FD-DE71A8D83D86}"/>
              </a:ext>
            </a:extLst>
          </p:cNvPr>
          <p:cNvSpPr/>
          <p:nvPr/>
        </p:nvSpPr>
        <p:spPr>
          <a:xfrm>
            <a:off x="5291689" y="821915"/>
            <a:ext cx="1348172" cy="4490982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EB8421FF-30C4-9EE0-242F-F7EE5AC4B766}"/>
              </a:ext>
            </a:extLst>
          </p:cNvPr>
          <p:cNvSpPr/>
          <p:nvPr/>
        </p:nvSpPr>
        <p:spPr>
          <a:xfrm rot="17944268">
            <a:off x="8315050" y="-539800"/>
            <a:ext cx="1348172" cy="4490982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01BB9C4E-A266-0995-32BE-4B92E79BEF1B}"/>
              </a:ext>
            </a:extLst>
          </p:cNvPr>
          <p:cNvSpPr/>
          <p:nvPr/>
        </p:nvSpPr>
        <p:spPr>
          <a:xfrm rot="2266706">
            <a:off x="4184240" y="1206792"/>
            <a:ext cx="780922" cy="2116748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CBCDE3FB-A48B-9F80-0525-75E583B3A3F5}"/>
              </a:ext>
            </a:extLst>
          </p:cNvPr>
          <p:cNvSpPr/>
          <p:nvPr/>
        </p:nvSpPr>
        <p:spPr>
          <a:xfrm rot="19586457">
            <a:off x="7062159" y="1228876"/>
            <a:ext cx="780922" cy="2116748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6D2FBBFD-7CD8-53A0-BF84-84829C9C8557}"/>
              </a:ext>
            </a:extLst>
          </p:cNvPr>
          <p:cNvSpPr/>
          <p:nvPr/>
        </p:nvSpPr>
        <p:spPr>
          <a:xfrm rot="4931237">
            <a:off x="2544570" y="-520199"/>
            <a:ext cx="780922" cy="2116748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B5A35A06-BC83-25B2-B18B-340EC42F31F6}"/>
              </a:ext>
            </a:extLst>
          </p:cNvPr>
          <p:cNvSpPr/>
          <p:nvPr/>
        </p:nvSpPr>
        <p:spPr>
          <a:xfrm rot="16791844">
            <a:off x="8676163" y="-538730"/>
            <a:ext cx="780922" cy="2116748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0920D966-F98B-9096-2902-86DD2729C0C0}"/>
              </a:ext>
            </a:extLst>
          </p:cNvPr>
          <p:cNvSpPr/>
          <p:nvPr/>
        </p:nvSpPr>
        <p:spPr>
          <a:xfrm rot="2777820">
            <a:off x="2501127" y="2894264"/>
            <a:ext cx="479806" cy="981584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3DC2E544-CA92-7A19-0229-65DE3F9670C4}"/>
              </a:ext>
            </a:extLst>
          </p:cNvPr>
          <p:cNvSpPr/>
          <p:nvPr/>
        </p:nvSpPr>
        <p:spPr>
          <a:xfrm rot="1431861">
            <a:off x="4389102" y="3217625"/>
            <a:ext cx="479806" cy="981584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B7C4BED-79B5-71B5-EB8A-A76DF4B510AD}"/>
              </a:ext>
            </a:extLst>
          </p:cNvPr>
          <p:cNvSpPr/>
          <p:nvPr/>
        </p:nvSpPr>
        <p:spPr>
          <a:xfrm rot="20168139" flipH="1">
            <a:off x="6933198" y="3217626"/>
            <a:ext cx="479806" cy="981584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7961501-F53C-AF70-F041-5D5939C2BF85}"/>
              </a:ext>
            </a:extLst>
          </p:cNvPr>
          <p:cNvSpPr/>
          <p:nvPr/>
        </p:nvSpPr>
        <p:spPr>
          <a:xfrm rot="18934197" flipH="1">
            <a:off x="9216742" y="2699207"/>
            <a:ext cx="479806" cy="981584"/>
          </a:xfrm>
          <a:prstGeom prst="trapezoi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6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6AB50-93AD-202B-8CB7-3F5C298948E2}"/>
              </a:ext>
            </a:extLst>
          </p:cNvPr>
          <p:cNvSpPr/>
          <p:nvPr/>
        </p:nvSpPr>
        <p:spPr>
          <a:xfrm>
            <a:off x="5607268" y="1466192"/>
            <a:ext cx="977462" cy="80929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B567B-FDC8-3574-F7B8-B408B549B253}"/>
              </a:ext>
            </a:extLst>
          </p:cNvPr>
          <p:cNvSpPr/>
          <p:nvPr/>
        </p:nvSpPr>
        <p:spPr>
          <a:xfrm>
            <a:off x="5205248" y="3208282"/>
            <a:ext cx="1781504" cy="1269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1AF56-6F48-DF84-B29C-3DD3819AE9C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5999" y="2275489"/>
            <a:ext cx="1" cy="93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AA51FE-AFAB-D20E-3096-AD684094DB43}"/>
              </a:ext>
            </a:extLst>
          </p:cNvPr>
          <p:cNvCxnSpPr>
            <a:stCxn id="7" idx="2"/>
          </p:cNvCxnSpPr>
          <p:nvPr/>
        </p:nvCxnSpPr>
        <p:spPr>
          <a:xfrm flipH="1">
            <a:off x="6095999" y="4477407"/>
            <a:ext cx="1" cy="861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CA0777-11CC-6AD6-1626-952526DF0865}"/>
              </a:ext>
            </a:extLst>
          </p:cNvPr>
          <p:cNvSpPr/>
          <p:nvPr/>
        </p:nvSpPr>
        <p:spPr>
          <a:xfrm>
            <a:off x="4272456" y="5728239"/>
            <a:ext cx="1035268" cy="6155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B7979-6BC3-E02D-AD8F-EF869DD18BE4}"/>
              </a:ext>
            </a:extLst>
          </p:cNvPr>
          <p:cNvSpPr/>
          <p:nvPr/>
        </p:nvSpPr>
        <p:spPr>
          <a:xfrm>
            <a:off x="5607268" y="5728238"/>
            <a:ext cx="1035268" cy="6155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95E83A-9C69-10D9-4F62-AC7D355734B3}"/>
              </a:ext>
            </a:extLst>
          </p:cNvPr>
          <p:cNvSpPr/>
          <p:nvPr/>
        </p:nvSpPr>
        <p:spPr>
          <a:xfrm>
            <a:off x="6949963" y="5728237"/>
            <a:ext cx="1035268" cy="6155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93A838-1E38-BE3D-B851-2B058DE40534}"/>
              </a:ext>
            </a:extLst>
          </p:cNvPr>
          <p:cNvSpPr txBox="1"/>
          <p:nvPr/>
        </p:nvSpPr>
        <p:spPr>
          <a:xfrm>
            <a:off x="6348248" y="2511972"/>
            <a:ext cx="152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job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78627E-DECD-37FB-D08C-136C58530DDF}"/>
              </a:ext>
            </a:extLst>
          </p:cNvPr>
          <p:cNvSpPr txBox="1"/>
          <p:nvPr/>
        </p:nvSpPr>
        <p:spPr>
          <a:xfrm>
            <a:off x="6348248" y="4681724"/>
            <a:ext cx="152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calculation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68121-EF69-C67D-2451-B80F2E48BDDD}"/>
              </a:ext>
            </a:extLst>
          </p:cNvPr>
          <p:cNvSpPr txBox="1"/>
          <p:nvPr/>
        </p:nvSpPr>
        <p:spPr>
          <a:xfrm>
            <a:off x="4803225" y="992499"/>
            <a:ext cx="288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Series Programming</a:t>
            </a:r>
          </a:p>
        </p:txBody>
      </p:sp>
    </p:spTree>
    <p:extLst>
      <p:ext uri="{BB962C8B-B14F-4D97-AF65-F5344CB8AC3E}">
        <p14:creationId xmlns:p14="http://schemas.microsoft.com/office/powerpoint/2010/main" val="89559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6AB50-93AD-202B-8CB7-3F5C298948E2}"/>
              </a:ext>
            </a:extLst>
          </p:cNvPr>
          <p:cNvSpPr/>
          <p:nvPr/>
        </p:nvSpPr>
        <p:spPr>
          <a:xfrm>
            <a:off x="5607268" y="1138222"/>
            <a:ext cx="977462" cy="80929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B567B-FDC8-3574-F7B8-B408B549B253}"/>
              </a:ext>
            </a:extLst>
          </p:cNvPr>
          <p:cNvSpPr/>
          <p:nvPr/>
        </p:nvSpPr>
        <p:spPr>
          <a:xfrm>
            <a:off x="5215755" y="2394019"/>
            <a:ext cx="1781504" cy="1269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 with controller CPU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1AF56-6F48-DF84-B29C-3DD3819AE9C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5999" y="1947519"/>
            <a:ext cx="10508" cy="44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CA0777-11CC-6AD6-1626-952526DF0865}"/>
              </a:ext>
            </a:extLst>
          </p:cNvPr>
          <p:cNvSpPr/>
          <p:nvPr/>
        </p:nvSpPr>
        <p:spPr>
          <a:xfrm>
            <a:off x="4272456" y="5728239"/>
            <a:ext cx="1035268" cy="6155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B7979-6BC3-E02D-AD8F-EF869DD18BE4}"/>
              </a:ext>
            </a:extLst>
          </p:cNvPr>
          <p:cNvSpPr/>
          <p:nvPr/>
        </p:nvSpPr>
        <p:spPr>
          <a:xfrm>
            <a:off x="5607268" y="5728238"/>
            <a:ext cx="1035268" cy="6155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95E83A-9C69-10D9-4F62-AC7D355734B3}"/>
              </a:ext>
            </a:extLst>
          </p:cNvPr>
          <p:cNvSpPr/>
          <p:nvPr/>
        </p:nvSpPr>
        <p:spPr>
          <a:xfrm>
            <a:off x="6949963" y="5728237"/>
            <a:ext cx="1035268" cy="6155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97F1E-EE64-A7C1-278A-92BB58CAEDF1}"/>
              </a:ext>
            </a:extLst>
          </p:cNvPr>
          <p:cNvSpPr txBox="1"/>
          <p:nvPr/>
        </p:nvSpPr>
        <p:spPr>
          <a:xfrm>
            <a:off x="4653454" y="768890"/>
            <a:ext cx="288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 Parallelized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47ECC-FEE7-22CC-3B2D-291C041DC7F7}"/>
              </a:ext>
            </a:extLst>
          </p:cNvPr>
          <p:cNvSpPr/>
          <p:nvPr/>
        </p:nvSpPr>
        <p:spPr>
          <a:xfrm>
            <a:off x="4166039" y="4061445"/>
            <a:ext cx="1069425" cy="74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CPU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AA51FE-AFAB-D20E-3096-AD684094DB4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4700752" y="3663144"/>
            <a:ext cx="1405755" cy="398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A2A83-B92B-4AFD-6DB3-FBAD79A25C89}"/>
              </a:ext>
            </a:extLst>
          </p:cNvPr>
          <p:cNvSpPr/>
          <p:nvPr/>
        </p:nvSpPr>
        <p:spPr>
          <a:xfrm>
            <a:off x="5642743" y="4079206"/>
            <a:ext cx="1069425" cy="74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CPU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F6B6E3-DA9A-D253-9DFB-4741581ABF2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6106507" y="3663144"/>
            <a:ext cx="70949" cy="41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70649-746A-CA85-DEA7-B6F52981237B}"/>
              </a:ext>
            </a:extLst>
          </p:cNvPr>
          <p:cNvSpPr/>
          <p:nvPr/>
        </p:nvSpPr>
        <p:spPr>
          <a:xfrm>
            <a:off x="7246881" y="4061445"/>
            <a:ext cx="1069425" cy="746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CPU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686751-96FB-B700-5AD5-40C4D1E74D7B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6106507" y="3663144"/>
            <a:ext cx="1675087" cy="398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9FBE8C-D093-DE06-7504-657855312C6E}"/>
              </a:ext>
            </a:extLst>
          </p:cNvPr>
          <p:cNvCxnSpPr>
            <a:stCxn id="14" idx="2"/>
            <a:endCxn id="28" idx="0"/>
          </p:cNvCxnSpPr>
          <p:nvPr/>
        </p:nvCxnSpPr>
        <p:spPr>
          <a:xfrm>
            <a:off x="4700752" y="4807679"/>
            <a:ext cx="89338" cy="92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4A04CF-1998-B1CB-F501-D5402E258E92}"/>
              </a:ext>
            </a:extLst>
          </p:cNvPr>
          <p:cNvCxnSpPr>
            <a:stCxn id="17" idx="2"/>
            <a:endCxn id="29" idx="0"/>
          </p:cNvCxnSpPr>
          <p:nvPr/>
        </p:nvCxnSpPr>
        <p:spPr>
          <a:xfrm flipH="1">
            <a:off x="6124902" y="4825440"/>
            <a:ext cx="52554" cy="90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47678E-3B02-DA40-FAE0-2E9F23F8F947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flipH="1">
            <a:off x="7467597" y="4807679"/>
            <a:ext cx="313997" cy="92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14" grpId="0" animBg="1"/>
      <p:bldP spid="17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209214-54B7-F635-3471-6A5605F15671}"/>
              </a:ext>
            </a:extLst>
          </p:cNvPr>
          <p:cNvSpPr txBox="1"/>
          <p:nvPr/>
        </p:nvSpPr>
        <p:spPr>
          <a:xfrm>
            <a:off x="2943520" y="1776109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/>
              <a:t>683,132,174</a:t>
            </a:r>
          </a:p>
        </p:txBody>
      </p:sp>
    </p:spTree>
    <p:extLst>
      <p:ext uri="{BB962C8B-B14F-4D97-AF65-F5344CB8AC3E}">
        <p14:creationId xmlns:p14="http://schemas.microsoft.com/office/powerpoint/2010/main" val="24722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9308C-DB0D-AB62-3FF0-5A8F7890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6" y="902751"/>
            <a:ext cx="5174428" cy="505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8014B-0881-A975-5FA1-BE29DA94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862" y="6151282"/>
            <a:ext cx="3734124" cy="312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362943-F0BE-B560-D731-C897046B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6" y="902751"/>
            <a:ext cx="5210613" cy="5052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A6DE1-A13B-0406-D265-EC8C41B4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623" y="667116"/>
            <a:ext cx="1806097" cy="17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F9D6-FF1F-52ED-093B-620B5C3C5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370" y="629013"/>
            <a:ext cx="207282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9308C-DB0D-AB62-3FF0-5A8F7890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30" y="380549"/>
            <a:ext cx="2681399" cy="2618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4DE11-FCB1-5EF1-F02B-5DA1631F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8" y="3429000"/>
            <a:ext cx="4227901" cy="2582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19B03-B376-36ED-A24D-5B8BBEB3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073" y="380549"/>
            <a:ext cx="2762489" cy="26786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766E3E-EC4B-E029-A755-ACB1BF708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311" y="3015050"/>
            <a:ext cx="4378411" cy="32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9308C-DB0D-AB62-3FF0-5A8F7890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30" y="380549"/>
            <a:ext cx="2681399" cy="2618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19B03-B376-36ED-A24D-5B8BBEB3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73" y="380549"/>
            <a:ext cx="2762489" cy="26786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316AA-79C5-F848-065A-98EF39CEA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41"/>
          <a:stretch/>
        </p:blipFill>
        <p:spPr>
          <a:xfrm>
            <a:off x="3169666" y="3859237"/>
            <a:ext cx="5852667" cy="9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2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FFC000"/>
                </a:solidFill>
              </a:rPr>
              <a:t>MPI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01186-DB1E-84FE-296C-16279EB3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33" y="1062503"/>
            <a:ext cx="5772686" cy="34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D801B-6A25-89C0-AA9F-30A13C2A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65" y="6033749"/>
            <a:ext cx="7475868" cy="22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AEB0E-D0A5-25B4-E649-8E7285DFE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11" y="5377343"/>
            <a:ext cx="4031329" cy="205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1EE51-290B-B951-5A31-F03245059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372" y="814581"/>
            <a:ext cx="2141406" cy="1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3D158-FDF0-B937-255C-49F75547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78" y="1602512"/>
            <a:ext cx="5303980" cy="4633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A28FA4-E871-EBC8-B058-5EFF71BF9700}"/>
              </a:ext>
            </a:extLst>
          </p:cNvPr>
          <p:cNvSpPr/>
          <p:nvPr/>
        </p:nvSpPr>
        <p:spPr>
          <a:xfrm>
            <a:off x="3704735" y="2724345"/>
            <a:ext cx="5033912" cy="328995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29" y="792315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Docstrings</a:t>
            </a:r>
          </a:p>
        </p:txBody>
      </p:sp>
    </p:spTree>
    <p:extLst>
      <p:ext uri="{BB962C8B-B14F-4D97-AF65-F5344CB8AC3E}">
        <p14:creationId xmlns:p14="http://schemas.microsoft.com/office/powerpoint/2010/main" val="42832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30" y="48337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Docstrings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CE773-579B-0208-A4AF-C4722DA0A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1" y="883480"/>
            <a:ext cx="10258376" cy="5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30" y="48337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Docstrings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9A85B-8D91-5EEA-36D9-13A8C94E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01" y="1914433"/>
            <a:ext cx="5487530" cy="17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30" y="48337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Docstrings</a:t>
            </a:r>
          </a:p>
        </p:txBody>
      </p:sp>
      <p:pic>
        <p:nvPicPr>
          <p:cNvPr id="2" name="docstrings2">
            <a:hlinkClick r:id="" action="ppaction://media"/>
            <a:extLst>
              <a:ext uri="{FF2B5EF4-FFF2-40B4-BE49-F238E27FC236}">
                <a16:creationId xmlns:a16="http://schemas.microsoft.com/office/drawing/2014/main" id="{50885A2C-B9C9-F59C-519E-A9DD375A1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57363"/>
            <a:ext cx="12192000" cy="33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29" y="95471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Version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4916-C0D2-7BA0-F5AF-76D97665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50" y="1895520"/>
            <a:ext cx="2407899" cy="11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29" y="95471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Programming Design Frameworks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285D5-7DF5-23D1-740D-5EB8017BE7CE}"/>
              </a:ext>
            </a:extLst>
          </p:cNvPr>
          <p:cNvSpPr txBox="1"/>
          <p:nvPr/>
        </p:nvSpPr>
        <p:spPr>
          <a:xfrm>
            <a:off x="1276716" y="1494604"/>
            <a:ext cx="305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Object oriented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96753-A7A2-7E2F-5717-5DCD5F48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145" y="2658172"/>
            <a:ext cx="1592718" cy="929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C708D-3E9C-4737-B9EC-6D6228EC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790" y="3977979"/>
            <a:ext cx="4953429" cy="297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81DE48-D78C-1671-6ACB-14D2BEA6544D}"/>
              </a:ext>
            </a:extLst>
          </p:cNvPr>
          <p:cNvSpPr txBox="1"/>
          <p:nvPr/>
        </p:nvSpPr>
        <p:spPr>
          <a:xfrm>
            <a:off x="7389044" y="1744906"/>
            <a:ext cx="305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Unix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D80DB-9C87-3E38-C6F8-4D3813D2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51" y="2338053"/>
            <a:ext cx="2740089" cy="2625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24BBC-B115-BE0E-E2ED-9EEEB08A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148" y="2096164"/>
            <a:ext cx="845893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4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329939" y="292230"/>
            <a:ext cx="23755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BE75-0B50-FDDC-F8ED-086B2D681652}"/>
              </a:ext>
            </a:extLst>
          </p:cNvPr>
          <p:cNvSpPr txBox="1"/>
          <p:nvPr/>
        </p:nvSpPr>
        <p:spPr>
          <a:xfrm>
            <a:off x="725864" y="772998"/>
            <a:ext cx="47699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meant to be an advanced python workshop</a:t>
            </a:r>
          </a:p>
          <a:p>
            <a:endParaRPr lang="en-US" dirty="0"/>
          </a:p>
          <a:p>
            <a:r>
              <a:rPr lang="en-US" dirty="0"/>
              <a:t>We will discuss methods for optimizing and managing code.</a:t>
            </a:r>
          </a:p>
          <a:p>
            <a:endParaRPr lang="en-US" dirty="0"/>
          </a:p>
          <a:p>
            <a:r>
              <a:rPr lang="en-US" dirty="0"/>
              <a:t>This is a very high level overview. I have included additional resources and examples at the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optimizing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SnakeViz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optimization strategies in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parallelization with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Docstrings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Commandline</a:t>
            </a:r>
            <a:r>
              <a:rPr lang="en-US" dirty="0"/>
              <a:t> </a:t>
            </a:r>
            <a:r>
              <a:rPr lang="en-US" dirty="0" err="1"/>
              <a:t>args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E49A-FFD1-2CFF-965C-B405B458F4F6}"/>
              </a:ext>
            </a:extLst>
          </p:cNvPr>
          <p:cNvSpPr txBox="1"/>
          <p:nvPr/>
        </p:nvSpPr>
        <p:spPr>
          <a:xfrm>
            <a:off x="7088957" y="2850764"/>
            <a:ext cx="4864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codes:</a:t>
            </a:r>
          </a:p>
          <a:p>
            <a:pPr algn="ctr"/>
            <a:r>
              <a:rPr lang="en-US" dirty="0"/>
              <a:t>https://github.com/ajsmit24/TrimolsPresF2023</a:t>
            </a:r>
          </a:p>
        </p:txBody>
      </p:sp>
    </p:spTree>
    <p:extLst>
      <p:ext uri="{BB962C8B-B14F-4D97-AF65-F5344CB8AC3E}">
        <p14:creationId xmlns:p14="http://schemas.microsoft.com/office/powerpoint/2010/main" val="211631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04E1B-9302-F280-867F-24874BDE505A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00B050"/>
                </a:solidFill>
              </a:rPr>
              <a:t>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C426D-A07A-3DE6-BE0F-5892C97255F2}"/>
              </a:ext>
            </a:extLst>
          </p:cNvPr>
          <p:cNvSpPr txBox="1"/>
          <p:nvPr/>
        </p:nvSpPr>
        <p:spPr>
          <a:xfrm>
            <a:off x="1745529" y="954710"/>
            <a:ext cx="870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Programming Design Frameworks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400D7-09EF-0612-59C9-00C76E6EF70C}"/>
              </a:ext>
            </a:extLst>
          </p:cNvPr>
          <p:cNvSpPr txBox="1"/>
          <p:nvPr/>
        </p:nvSpPr>
        <p:spPr>
          <a:xfrm>
            <a:off x="4567286" y="1558416"/>
            <a:ext cx="305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Command line arguments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6A0D3-A169-8269-24C8-8026BCAF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07" y="2162122"/>
            <a:ext cx="7590382" cy="1899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1E4CC-5730-45BB-D030-877A694E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666"/>
            <a:ext cx="12192000" cy="3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C2B82-5F26-4204-2291-43A957A30CA7}"/>
              </a:ext>
            </a:extLst>
          </p:cNvPr>
          <p:cNvSpPr txBox="1"/>
          <p:nvPr/>
        </p:nvSpPr>
        <p:spPr>
          <a:xfrm>
            <a:off x="2310714" y="358346"/>
            <a:ext cx="64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Code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C4156-7F08-634E-6213-1F909D8C13CE}"/>
              </a:ext>
            </a:extLst>
          </p:cNvPr>
          <p:cNvSpPr txBox="1"/>
          <p:nvPr/>
        </p:nvSpPr>
        <p:spPr>
          <a:xfrm>
            <a:off x="2310714" y="1371087"/>
            <a:ext cx="81678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of the code in this presentation and the slides are available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of the code screenshots are from my research. These are not included on the </a:t>
            </a:r>
            <a:r>
              <a:rPr lang="en-US" dirty="0" err="1"/>
              <a:t>github</a:t>
            </a:r>
            <a:r>
              <a:rPr lang="en-US" dirty="0"/>
              <a:t> as they are too complex to be useful examples beyond the screenshot.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1DE0C-E354-62B2-C983-B5F1E11689E9}"/>
              </a:ext>
            </a:extLst>
          </p:cNvPr>
          <p:cNvSpPr txBox="1"/>
          <p:nvPr/>
        </p:nvSpPr>
        <p:spPr>
          <a:xfrm>
            <a:off x="3532333" y="1889229"/>
            <a:ext cx="4631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https://github.com/ajsmit24/TrimolsPresF2023</a:t>
            </a:r>
          </a:p>
        </p:txBody>
      </p:sp>
    </p:spTree>
    <p:extLst>
      <p:ext uri="{BB962C8B-B14F-4D97-AF65-F5344CB8AC3E}">
        <p14:creationId xmlns:p14="http://schemas.microsoft.com/office/powerpoint/2010/main" val="2727379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C2B82-5F26-4204-2291-43A957A30CA7}"/>
              </a:ext>
            </a:extLst>
          </p:cNvPr>
          <p:cNvSpPr txBox="1"/>
          <p:nvPr/>
        </p:nvSpPr>
        <p:spPr>
          <a:xfrm>
            <a:off x="2310714" y="358346"/>
            <a:ext cx="64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Tutorial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C4156-7F08-634E-6213-1F909D8C13CE}"/>
              </a:ext>
            </a:extLst>
          </p:cNvPr>
          <p:cNvSpPr txBox="1"/>
          <p:nvPr/>
        </p:nvSpPr>
        <p:spPr>
          <a:xfrm>
            <a:off x="2310714" y="1371087"/>
            <a:ext cx="81678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presentation provides a high level overview of techniques for optimizing python code and running code in parallel. </a:t>
            </a:r>
          </a:p>
          <a:p>
            <a:endParaRPr lang="en-US" dirty="0"/>
          </a:p>
          <a:p>
            <a:r>
              <a:rPr lang="en-US" dirty="0"/>
              <a:t>At a cursory level will we cover the following libraries: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trace, </a:t>
            </a:r>
            <a:r>
              <a:rPr lang="en-US" dirty="0" err="1"/>
              <a:t>pytables</a:t>
            </a:r>
            <a:r>
              <a:rPr lang="en-US" dirty="0"/>
              <a:t>, </a:t>
            </a:r>
            <a:r>
              <a:rPr lang="en-US" dirty="0" err="1"/>
              <a:t>numba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detail we will cover: </a:t>
            </a:r>
            <a:r>
              <a:rPr lang="en-US" dirty="0" err="1"/>
              <a:t>SnakeViz</a:t>
            </a:r>
            <a:r>
              <a:rPr lang="en-US" dirty="0"/>
              <a:t>, MPI4PY</a:t>
            </a:r>
          </a:p>
          <a:p>
            <a:endParaRPr lang="en-US" dirty="0"/>
          </a:p>
          <a:p>
            <a:r>
              <a:rPr lang="en-US" dirty="0"/>
              <a:t>In detail we will cover the concept of CPU parallelization with MPI</a:t>
            </a:r>
          </a:p>
        </p:txBody>
      </p:sp>
    </p:spTree>
    <p:extLst>
      <p:ext uri="{BB962C8B-B14F-4D97-AF65-F5344CB8AC3E}">
        <p14:creationId xmlns:p14="http://schemas.microsoft.com/office/powerpoint/2010/main" val="2662128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ACD49-D8EF-ED76-4F9B-AA646FE5ACCE}"/>
              </a:ext>
            </a:extLst>
          </p:cNvPr>
          <p:cNvSpPr txBox="1"/>
          <p:nvPr/>
        </p:nvSpPr>
        <p:spPr>
          <a:xfrm>
            <a:off x="2310714" y="2805577"/>
            <a:ext cx="836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Simple python programming (for loops, variables, functions/methods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basic understanding of how to use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basic understanding of how to use the terminal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C2B82-5F26-4204-2291-43A957A30CA7}"/>
              </a:ext>
            </a:extLst>
          </p:cNvPr>
          <p:cNvSpPr txBox="1"/>
          <p:nvPr/>
        </p:nvSpPr>
        <p:spPr>
          <a:xfrm>
            <a:off x="2310714" y="358346"/>
            <a:ext cx="64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Instructions and setup: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D7A0B-CF59-9B4C-7121-CAE5F2F7267E}"/>
              </a:ext>
            </a:extLst>
          </p:cNvPr>
          <p:cNvSpPr txBox="1"/>
          <p:nvPr/>
        </p:nvSpPr>
        <p:spPr>
          <a:xfrm>
            <a:off x="2310714" y="924176"/>
            <a:ext cx="645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9D300-4DCA-0E2B-0B05-6611F475D88D}"/>
              </a:ext>
            </a:extLst>
          </p:cNvPr>
          <p:cNvSpPr txBox="1"/>
          <p:nvPr/>
        </p:nvSpPr>
        <p:spPr>
          <a:xfrm>
            <a:off x="2310714" y="2436245"/>
            <a:ext cx="8167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You should have a strong understanding of the following: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B010A-51A0-CEDC-2F5E-ECA2EF98F508}"/>
              </a:ext>
            </a:extLst>
          </p:cNvPr>
          <p:cNvSpPr txBox="1"/>
          <p:nvPr/>
        </p:nvSpPr>
        <p:spPr>
          <a:xfrm>
            <a:off x="2310714" y="3919489"/>
            <a:ext cx="8167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Understanding the following are helpful but </a:t>
            </a:r>
            <a:r>
              <a:rPr lang="en-US" i="1" u="sng" dirty="0"/>
              <a:t>not</a:t>
            </a:r>
            <a:r>
              <a:rPr lang="en-US" i="1" dirty="0"/>
              <a:t> required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14159-3594-7CE4-A733-33A954E563F6}"/>
              </a:ext>
            </a:extLst>
          </p:cNvPr>
          <p:cNvSpPr txBox="1"/>
          <p:nvPr/>
        </p:nvSpPr>
        <p:spPr>
          <a:xfrm>
            <a:off x="2310714" y="4314481"/>
            <a:ext cx="836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basic understanding of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numpy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conceptual understanding of DFT/geometry optimization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basic understanding of the python library matplotlib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C4156-7F08-634E-6213-1F909D8C13CE}"/>
              </a:ext>
            </a:extLst>
          </p:cNvPr>
          <p:cNvSpPr txBox="1"/>
          <p:nvPr/>
        </p:nvSpPr>
        <p:spPr>
          <a:xfrm>
            <a:off x="2310714" y="1371087"/>
            <a:ext cx="8167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presentation is an </a:t>
            </a:r>
            <a:r>
              <a:rPr lang="en-US" i="1" dirty="0"/>
              <a:t>advanced</a:t>
            </a:r>
            <a:r>
              <a:rPr lang="en-US" dirty="0"/>
              <a:t> python workshop/lecture. You do </a:t>
            </a:r>
            <a:r>
              <a:rPr lang="en-US" b="1" dirty="0"/>
              <a:t>not </a:t>
            </a:r>
            <a:r>
              <a:rPr lang="en-US" dirty="0"/>
              <a:t>need to be an expert programmer but you need to have an understanding of the basics of coding. This lecture/workshop does not teach the basics of coding.</a:t>
            </a:r>
          </a:p>
        </p:txBody>
      </p:sp>
    </p:spTree>
    <p:extLst>
      <p:ext uri="{BB962C8B-B14F-4D97-AF65-F5344CB8AC3E}">
        <p14:creationId xmlns:p14="http://schemas.microsoft.com/office/powerpoint/2010/main" val="97278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ACD49-D8EF-ED76-4F9B-AA646FE5ACCE}"/>
              </a:ext>
            </a:extLst>
          </p:cNvPr>
          <p:cNvSpPr txBox="1"/>
          <p:nvPr/>
        </p:nvSpPr>
        <p:spPr>
          <a:xfrm>
            <a:off x="2310714" y="3920243"/>
            <a:ext cx="83655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-c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-forge matplotlib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conda install psi4 python=3.11 -c conda-forge/label/libint_dev -c conda-forge</a:t>
            </a: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conda install -c anaconda numpy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conda install -c conda-forge mpi4py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conda install -c anaconda snakeviz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C2B82-5F26-4204-2291-43A957A30CA7}"/>
              </a:ext>
            </a:extLst>
          </p:cNvPr>
          <p:cNvSpPr txBox="1"/>
          <p:nvPr/>
        </p:nvSpPr>
        <p:spPr>
          <a:xfrm>
            <a:off x="2310714" y="358346"/>
            <a:ext cx="645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Instructions and setup: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D7A0B-CF59-9B4C-7121-CAE5F2F7267E}"/>
              </a:ext>
            </a:extLst>
          </p:cNvPr>
          <p:cNvSpPr txBox="1"/>
          <p:nvPr/>
        </p:nvSpPr>
        <p:spPr>
          <a:xfrm>
            <a:off x="2310714" y="924176"/>
            <a:ext cx="645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Environment/Setup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9D300-4DCA-0E2B-0B05-6611F475D88D}"/>
              </a:ext>
            </a:extLst>
          </p:cNvPr>
          <p:cNvSpPr txBox="1"/>
          <p:nvPr/>
        </p:nvSpPr>
        <p:spPr>
          <a:xfrm>
            <a:off x="2310714" y="2898664"/>
            <a:ext cx="8167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Set up a </a:t>
            </a:r>
            <a:r>
              <a:rPr lang="en-US" i="1" dirty="0" err="1"/>
              <a:t>conda</a:t>
            </a:r>
            <a:r>
              <a:rPr lang="en-US" i="1" dirty="0"/>
              <a:t> environment </a:t>
            </a:r>
            <a:r>
              <a:rPr lang="en-US" dirty="0"/>
              <a:t>(conda.io/projects/</a:t>
            </a:r>
            <a:r>
              <a:rPr lang="en-US" dirty="0" err="1"/>
              <a:t>conda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/latest/user-guide/getting-started.html or docs.conda.io/projects/</a:t>
            </a:r>
            <a:r>
              <a:rPr lang="en-US" dirty="0" err="1"/>
              <a:t>miniconda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/latest/miniconda-install.html)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95D88-A481-6D9D-32F7-F1626919DE78}"/>
              </a:ext>
            </a:extLst>
          </p:cNvPr>
          <p:cNvSpPr txBox="1"/>
          <p:nvPr/>
        </p:nvSpPr>
        <p:spPr>
          <a:xfrm>
            <a:off x="2310714" y="3550911"/>
            <a:ext cx="806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From in your new </a:t>
            </a:r>
            <a:r>
              <a:rPr lang="en-US" i="1" dirty="0" err="1"/>
              <a:t>conda</a:t>
            </a:r>
            <a:r>
              <a:rPr lang="en-US" i="1" dirty="0"/>
              <a:t> environment run the following commands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3046-9F54-8DDD-EB94-47902067DA65}"/>
              </a:ext>
            </a:extLst>
          </p:cNvPr>
          <p:cNvSpPr txBox="1"/>
          <p:nvPr/>
        </p:nvSpPr>
        <p:spPr>
          <a:xfrm>
            <a:off x="2310714" y="1351506"/>
            <a:ext cx="81678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Coding a long and modifying code can be very helpful for learning. All the code used in the presentation will be provided day of. </a:t>
            </a:r>
          </a:p>
          <a:p>
            <a:r>
              <a:rPr lang="en-US" dirty="0"/>
              <a:t>In order to make best use of it, you should complete the following setup. Still this is not required if you don’t wish to run the code yourself.</a:t>
            </a:r>
          </a:p>
        </p:txBody>
      </p:sp>
    </p:spTree>
    <p:extLst>
      <p:ext uri="{BB962C8B-B14F-4D97-AF65-F5344CB8AC3E}">
        <p14:creationId xmlns:p14="http://schemas.microsoft.com/office/powerpoint/2010/main" val="71992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3544478" y="157445"/>
            <a:ext cx="43363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Python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6F1B6-1275-EFB1-0AB1-042EB30F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40" y="1575499"/>
            <a:ext cx="2659610" cy="27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F5D0B-EB99-6F83-5E6C-1C4B6D79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25" y="2081838"/>
            <a:ext cx="1623640" cy="878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1027E-07B3-AE7A-DA11-4C29A7146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58" y="1575499"/>
            <a:ext cx="4084402" cy="1119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1874-F68F-F9BC-4CD3-4528985C4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958" y="2939478"/>
            <a:ext cx="3961977" cy="691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52FAF-6E6E-D44E-5FF2-9199EEF488D4}"/>
              </a:ext>
            </a:extLst>
          </p:cNvPr>
          <p:cNvSpPr txBox="1"/>
          <p:nvPr/>
        </p:nvSpPr>
        <p:spPr>
          <a:xfrm>
            <a:off x="1357460" y="1090170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special variable __name__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6B313A-D92C-2C0A-1F62-5359CBAEFE0C}"/>
              </a:ext>
            </a:extLst>
          </p:cNvPr>
          <p:cNvSpPr txBox="1"/>
          <p:nvPr/>
        </p:nvSpPr>
        <p:spPr>
          <a:xfrm>
            <a:off x="6903213" y="1146770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comprehension</a:t>
            </a:r>
          </a:p>
        </p:txBody>
      </p:sp>
    </p:spTree>
    <p:extLst>
      <p:ext uri="{BB962C8B-B14F-4D97-AF65-F5344CB8AC3E}">
        <p14:creationId xmlns:p14="http://schemas.microsoft.com/office/powerpoint/2010/main" val="350789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So you want to optimize your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BE75-0B50-FDDC-F8ED-086B2D681652}"/>
              </a:ext>
            </a:extLst>
          </p:cNvPr>
          <p:cNvSpPr txBox="1"/>
          <p:nvPr/>
        </p:nvSpPr>
        <p:spPr>
          <a:xfrm>
            <a:off x="3294667" y="1428284"/>
            <a:ext cx="58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optimize one must first identify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BF0A6-BE27-C7B1-A196-3E893E500FE6}"/>
              </a:ext>
            </a:extLst>
          </p:cNvPr>
          <p:cNvSpPr txBox="1"/>
          <p:nvPr/>
        </p:nvSpPr>
        <p:spPr>
          <a:xfrm>
            <a:off x="3294667" y="2168242"/>
            <a:ext cx="497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main types of issues: time and space complexity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2E1AC-99AD-53F0-D381-5FEF97BF2086}"/>
              </a:ext>
            </a:extLst>
          </p:cNvPr>
          <p:cNvSpPr txBox="1"/>
          <p:nvPr/>
        </p:nvSpPr>
        <p:spPr>
          <a:xfrm>
            <a:off x="952107" y="2903456"/>
            <a:ext cx="3355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complexity</a:t>
            </a:r>
            <a:endParaRPr lang="en-US" dirty="0"/>
          </a:p>
          <a:p>
            <a:r>
              <a:rPr lang="en-US" dirty="0"/>
              <a:t>Things take too long.</a:t>
            </a:r>
          </a:p>
          <a:p>
            <a:r>
              <a:rPr lang="en-US" dirty="0"/>
              <a:t>Hard to diagnose a priori, especially in large projects.</a:t>
            </a:r>
          </a:p>
          <a:p>
            <a:endParaRPr lang="en-US" dirty="0"/>
          </a:p>
          <a:p>
            <a:r>
              <a:rPr lang="en-US" i="1" dirty="0"/>
              <a:t>Profiling is your friend.</a:t>
            </a:r>
          </a:p>
          <a:p>
            <a:r>
              <a:rPr lang="en-US" dirty="0" err="1"/>
              <a:t>SnakeViz</a:t>
            </a:r>
            <a:r>
              <a:rPr lang="en-US" dirty="0"/>
              <a:t> is your neighborhood friendly profiling helper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122E5-F708-C466-B8F5-C8DBB1D4C648}"/>
              </a:ext>
            </a:extLst>
          </p:cNvPr>
          <p:cNvSpPr txBox="1"/>
          <p:nvPr/>
        </p:nvSpPr>
        <p:spPr>
          <a:xfrm>
            <a:off x="7609001" y="2903456"/>
            <a:ext cx="3355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 complexity</a:t>
            </a:r>
            <a:endParaRPr lang="en-US" dirty="0"/>
          </a:p>
          <a:p>
            <a:r>
              <a:rPr lang="en-US" dirty="0"/>
              <a:t>Things are too big.</a:t>
            </a:r>
          </a:p>
          <a:p>
            <a:r>
              <a:rPr lang="en-US" dirty="0"/>
              <a:t>When one runs out of RAM using hard disk memory can take 100x longer.</a:t>
            </a:r>
          </a:p>
          <a:p>
            <a:endParaRPr lang="en-US" dirty="0"/>
          </a:p>
          <a:p>
            <a:r>
              <a:rPr lang="en-US" dirty="0"/>
              <a:t>Maybe diagnosable a priori</a:t>
            </a:r>
          </a:p>
          <a:p>
            <a:endParaRPr lang="en-US" dirty="0"/>
          </a:p>
          <a:p>
            <a:r>
              <a:rPr lang="en-US" dirty="0"/>
              <a:t>Example tool for those interested</a:t>
            </a:r>
          </a:p>
          <a:p>
            <a:r>
              <a:rPr lang="en-US" dirty="0"/>
              <a:t>https://github.com/zhuyifei1999/guppy3/</a:t>
            </a:r>
          </a:p>
        </p:txBody>
      </p:sp>
    </p:spTree>
    <p:extLst>
      <p:ext uri="{BB962C8B-B14F-4D97-AF65-F5344CB8AC3E}">
        <p14:creationId xmlns:p14="http://schemas.microsoft.com/office/powerpoint/2010/main" val="391245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How long does this take?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E6FB3-2F0F-0E06-130C-54BB573F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91" y="2604927"/>
            <a:ext cx="5504808" cy="164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436BF-3785-E131-7861-D7E01149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29" y="1218891"/>
            <a:ext cx="4498350" cy="4820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218D6-C083-83A5-3811-314F0FD5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30" y="5311564"/>
            <a:ext cx="3633017" cy="27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90D6C-F027-550E-12FF-91F6D219B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89" y="2347477"/>
            <a:ext cx="1928027" cy="236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0A959-E5FE-7FCE-17C3-A94E511B1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489" y="985804"/>
            <a:ext cx="3109229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How long does this take?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65DD1-A664-2F7F-4243-30C9F11DDCAA}"/>
              </a:ext>
            </a:extLst>
          </p:cNvPr>
          <p:cNvSpPr txBox="1"/>
          <p:nvPr/>
        </p:nvSpPr>
        <p:spPr>
          <a:xfrm>
            <a:off x="3082947" y="68832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python -m </a:t>
            </a:r>
            <a:r>
              <a:rPr lang="en-US" dirty="0" err="1"/>
              <a:t>cProfile</a:t>
            </a:r>
            <a:r>
              <a:rPr lang="en-US" dirty="0"/>
              <a:t> -o </a:t>
            </a:r>
            <a:r>
              <a:rPr lang="en-US" dirty="0" err="1"/>
              <a:t>program.prof</a:t>
            </a:r>
            <a:r>
              <a:rPr lang="en-US" dirty="0"/>
              <a:t> SnakeViz_LongTime.py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96A93-05C6-3DB8-E3DC-7B5E20CF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3" y="1057658"/>
            <a:ext cx="9263639" cy="2094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BCDC-388F-A64C-2036-142896BC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34" y="3429000"/>
            <a:ext cx="6725655" cy="32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How long does this take?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BD4CE-724C-F831-7627-D0F91CC3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71" y="961556"/>
            <a:ext cx="3987054" cy="35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B440D-37AD-042A-2615-63BBD9C4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27" y="1433472"/>
            <a:ext cx="9937341" cy="5235394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F0DD2A84-3AF2-9F61-DB85-90495FB839E3}"/>
              </a:ext>
            </a:extLst>
          </p:cNvPr>
          <p:cNvSpPr/>
          <p:nvPr/>
        </p:nvSpPr>
        <p:spPr>
          <a:xfrm>
            <a:off x="9686041" y="2752626"/>
            <a:ext cx="216816" cy="197963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CF86C-5336-D7D3-AF3E-C523CB4AA118}"/>
              </a:ext>
            </a:extLst>
          </p:cNvPr>
          <p:cNvSpPr txBox="1"/>
          <p:nvPr/>
        </p:nvSpPr>
        <p:spPr>
          <a:xfrm>
            <a:off x="1745530" y="72773"/>
            <a:ext cx="87009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How long does this take?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60C9-E46D-5906-70E1-B6C366D8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2354487"/>
            <a:ext cx="987637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10348</TotalTime>
  <Words>1084</Words>
  <Application>Microsoft Office PowerPoint</Application>
  <PresentationFormat>Widescreen</PresentationFormat>
  <Paragraphs>194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Courier New</vt:lpstr>
      <vt:lpstr>Office Theme</vt:lpstr>
      <vt:lpstr>Code Optimization and 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Optimization and Best Practices</dc:title>
  <dc:creator>Andrew Smith</dc:creator>
  <cp:lastModifiedBy>Andrew Smith</cp:lastModifiedBy>
  <cp:revision>43</cp:revision>
  <cp:lastPrinted>2023-11-14T02:41:43Z</cp:lastPrinted>
  <dcterms:created xsi:type="dcterms:W3CDTF">2023-11-09T19:29:11Z</dcterms:created>
  <dcterms:modified xsi:type="dcterms:W3CDTF">2023-11-18T16:17:48Z</dcterms:modified>
</cp:coreProperties>
</file>